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07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28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48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45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36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48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72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36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80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6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84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46FC0-C260-454E-BFC6-6FBBF6FFE56C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56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14037" y="611898"/>
                <a:ext cx="11545454" cy="2549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spcAft>
                    <a:spcPts val="0"/>
                  </a:spcAft>
                </a:pPr>
                <a:r>
                  <a:rPr lang="en-US" altLang="zh-CN" b="1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1) The basics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Write down all 3 Monod equations (including units) and draw a figure for each one.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𝑑𝑋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𝑑𝑡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=</m:t>
                    </m:r>
                    <m:r>
                      <a:rPr lang="el-GR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∙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⇒[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h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⇒[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h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𝑆</m:t>
                            </m:r>
                          </m:den>
                        </m:f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⇒</m:t>
                    </m:r>
                    <m:d>
                      <m:dPr>
                        <m:begChr m:val="["/>
                        <m:endChr m:val="]"/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𝑆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𝑜𝑟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 [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𝑚𝑜𝑙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𝑚𝑜𝑙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37" y="611898"/>
                <a:ext cx="11545454" cy="2549352"/>
              </a:xfrm>
              <a:prstGeom prst="rect">
                <a:avLst/>
              </a:prstGeom>
              <a:blipFill>
                <a:blip r:embed="rId2"/>
                <a:stretch>
                  <a:fillRect l="-475" t="-11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984" y="1739525"/>
            <a:ext cx="6789016" cy="4876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29" y="3253249"/>
            <a:ext cx="5229955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06399" y="482591"/>
                <a:ext cx="11443855" cy="5497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spcAft>
                    <a:spcPts val="0"/>
                  </a:spcAft>
                </a:pPr>
                <a:r>
                  <a:rPr lang="en-US" altLang="zh-CN" b="1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2) Production of a strain in a batch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i="1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Pseudomonas aeruginosa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PA42A is used as a production strain of </a:t>
                </a:r>
                <a:r>
                  <a:rPr lang="en-US" altLang="zh-CN" dirty="0" err="1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rhamnolipids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. It is growing on a defined medium containing all necessary elements. As growth substrate glycerol was used and a biomass yield of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Y</a:t>
                </a:r>
                <a:r>
                  <a:rPr lang="en-US" altLang="zh-CN" baseline="-25000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X/C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= 1.4 g g</a:t>
                </a:r>
                <a:r>
                  <a:rPr lang="en-US" altLang="zh-CN" baseline="30000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-1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on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glycerol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was found. At the end of the batch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9 g L</a:t>
                </a:r>
                <a:r>
                  <a:rPr lang="en-US" altLang="zh-CN" baseline="30000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-1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of biomass was isolated.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The new director of the biotech company decided to use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molasses (glucose) 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instead. 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How much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glucose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would be needed to obtain the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same biomass 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when the growth yield on glucose is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Y</a:t>
                </a:r>
                <a:r>
                  <a:rPr lang="en-US" altLang="zh-CN" baseline="-25000" dirty="0">
                    <a:solidFill>
                      <a:srgbClr val="7030A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X/C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= 1.0 g g</a:t>
                </a:r>
                <a:r>
                  <a:rPr lang="en-US" altLang="zh-CN" baseline="30000" dirty="0">
                    <a:solidFill>
                      <a:srgbClr val="7030A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-1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? 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Glycerol: 92.09 g mol</a:t>
                </a:r>
                <a:r>
                  <a:rPr lang="en-US" altLang="zh-CN" baseline="30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−1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C</a:t>
                </a:r>
                <a:r>
                  <a:rPr lang="en-US" altLang="zh-CN" baseline="-25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3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H</a:t>
                </a:r>
                <a:r>
                  <a:rPr lang="en-US" altLang="zh-CN" baseline="-25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8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O</a:t>
                </a:r>
                <a:r>
                  <a:rPr lang="en-US" altLang="zh-CN" baseline="-25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3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Glucose: 180.16 g mol</a:t>
                </a:r>
                <a:r>
                  <a:rPr lang="en-US" altLang="zh-CN" baseline="30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-1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C</a:t>
                </a:r>
                <a:r>
                  <a:rPr lang="en-US" altLang="zh-CN" baseline="-25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6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H</a:t>
                </a:r>
                <a:r>
                  <a:rPr lang="en-US" altLang="zh-CN" baseline="-25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6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O</a:t>
                </a:r>
                <a:r>
                  <a:rPr lang="en-US" altLang="zh-CN" baseline="-25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6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=9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𝑙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; 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=1,0 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𝑏𝑖𝑜𝑚𝑎𝑠𝑠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𝑔𝑙𝑢𝑐𝑜𝑠𝑒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𝑔𝑙𝑢𝑐𝑜𝑠𝑒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𝑋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=9 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𝑔𝑙𝑢𝑐𝑜𝑠𝑒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𝑙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𝐺𝑙𝑢𝑐𝑜𝑠𝑒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=9 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𝑔𝑙𝑢𝑐𝑜𝑠𝑒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𝑙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6∙12 </m:t>
                          </m:r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𝑚𝑜𝑙</m:t>
                              </m:r>
                            </m:den>
                          </m:f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=0.125 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𝑚𝑜𝑙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𝑔𝑙𝑢𝑐𝑜𝑠𝑒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𝐺𝑙𝑢𝑐𝑜𝑠𝑒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=0.125 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𝑚𝑜𝑙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𝑔𝑙𝑢𝑐𝑜𝑠𝑒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𝑙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∙180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𝑚𝑜𝑙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=22.5 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𝑔𝑙𝑢𝑐𝑜𝑠𝑒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𝑙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99" y="482591"/>
                <a:ext cx="11443855" cy="5497211"/>
              </a:xfrm>
              <a:prstGeom prst="rect">
                <a:avLst/>
              </a:prstGeom>
              <a:blipFill>
                <a:blip r:embed="rId2"/>
                <a:stretch>
                  <a:fillRect l="-479" t="-554" r="-426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1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75491" y="0"/>
                <a:ext cx="11748654" cy="6395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altLang="zh-CN" dirty="0" smtClean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indent="457200" algn="just">
                  <a:spcAft>
                    <a:spcPts val="0"/>
                  </a:spcAft>
                </a:pPr>
                <a:r>
                  <a:rPr lang="en-US" altLang="zh-CN" b="1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3) Units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An </a:t>
                </a:r>
                <a:r>
                  <a:rPr lang="en-US" altLang="zh-CN" dirty="0" err="1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Epfl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student is doing a bachelor thesis. He had a long party the evening before and that’s why he made a mistake in calculating the amount of inoculum for the bioreactor: 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He used only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0.1 % of the final biomass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, instead he should have taken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10%. </a:t>
                </a:r>
                <a:endParaRPr lang="zh-CN" altLang="zh-CN" dirty="0">
                  <a:solidFill>
                    <a:srgbClr val="FF000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How much longer is he waiting for the biomass to reach the expected maximum biomass?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Strain: </a:t>
                </a:r>
                <a:r>
                  <a:rPr lang="en-US" altLang="zh-CN" i="1" dirty="0" err="1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Alcaligenes</a:t>
                </a:r>
                <a:r>
                  <a:rPr lang="en-US" altLang="zh-CN" i="1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latus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, Generation time: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8 hours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.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0,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=0.1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0,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=0.001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altLang="zh-CN" i="1" dirty="0" smtClean="0">
                  <a:latin typeface="Cambria Math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𝑙𝑛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=0.087 </m:t>
                      </m:r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𝑙𝑛𝑋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𝑙𝑛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0.1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𝑋</m:t>
                        </m:r>
                      </m:num>
                      <m:den>
                        <m:r>
                          <a:rPr lang="el-GR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𝜇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𝑙𝑛</m:t>
                        </m:r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0.1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0.087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=26.47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h</m:t>
                    </m:r>
                  </m:oMath>
                </a14:m>
                <a:endParaRPr lang="zh-CN" altLang="zh-CN" dirty="0">
                  <a:latin typeface="Arial" panose="020B0604020202020204" pitchFamily="34" charset="0"/>
                  <a:ea typeface="MS Mincho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𝑙𝑛𝑋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𝑙𝑛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0.001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𝑋</m:t>
                        </m:r>
                      </m:num>
                      <m:den>
                        <m:r>
                          <a:rPr lang="el-GR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𝜇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𝑙𝑛</m:t>
                        </m:r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0.001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0.087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=79.4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h</m:t>
                    </m:r>
                  </m:oMath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 smtClean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Or</a:t>
                </a:r>
                <a:endParaRPr lang="en-US" altLang="zh-CN" dirty="0" smtClean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𝑙𝑛𝑋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𝑙𝑛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0.001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𝑙𝑛𝑋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𝑙𝑛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0.1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 panose="020B0604020202020204" pitchFamily="34" charset="0"/>
                                    </a:rPr>
                                    <m:t>0.001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 panose="020B0604020202020204" pitchFamily="34" charset="0"/>
                                    </a:rPr>
                                    <m:t>0.1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Thus, it is found that it takes three times longer if only 0,1% of the biomass were taken instead of 10%.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91" y="0"/>
                <a:ext cx="11748654" cy="6395918"/>
              </a:xfrm>
              <a:prstGeom prst="rect">
                <a:avLst/>
              </a:prstGeom>
              <a:blipFill>
                <a:blip r:embed="rId2"/>
                <a:stretch>
                  <a:fillRect l="-467" r="-41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00" y="2289736"/>
            <a:ext cx="5212728" cy="36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92100" y="501149"/>
                <a:ext cx="11633200" cy="3985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spcAft>
                    <a:spcPts val="0"/>
                  </a:spcAft>
                </a:pPr>
                <a:r>
                  <a:rPr lang="en-US" altLang="zh-CN" b="1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4) Batch </a:t>
                </a:r>
                <a:r>
                  <a:rPr lang="en-US" altLang="zh-CN" b="1" dirty="0" err="1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Fermantation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An assistant from </a:t>
                </a:r>
                <a:r>
                  <a:rPr lang="en-US" altLang="zh-CN" dirty="0" err="1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Epfl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lives at </a:t>
                </a:r>
                <a:r>
                  <a:rPr lang="en-US" altLang="zh-CN" dirty="0" err="1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Monthey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. She is very well organized: Her Professor asked her to do a batch fermentation with Pichia pastoris on the following day (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inoculation exactly at 8:00h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). For the inoculation of the bioreactor she needs to have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an optical density of the inoculum of OD(450 nm) = 2.5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. The inoculum grows in her defined medium (80 mL) at 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μ</a:t>
                </a:r>
                <a:r>
                  <a:rPr lang="en-US" altLang="zh-CN" baseline="-250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max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= 0.16 h-1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.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The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2 mL of frozen stock she is using results in a starting OD(450 nm) = 0.1.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At what time can she inoculate and leave work to take the train back home?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l-GR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𝜇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l-GR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𝛥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𝑙𝑛𝑋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𝑙𝑛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l-GR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𝜇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𝑙𝑛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2.5−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𝑙𝑛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0.1</m:t>
                          </m:r>
                        </m:num>
                        <m:den>
                          <m:r>
                            <a:rPr lang="el-GR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0.16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=20.12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CN" i="1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Thus, it takes her 20,12 hours to inoculate.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501149"/>
                <a:ext cx="11633200" cy="3985706"/>
              </a:xfrm>
              <a:prstGeom prst="rect">
                <a:avLst/>
              </a:prstGeom>
              <a:blipFill>
                <a:blip r:embed="rId2"/>
                <a:stretch>
                  <a:fillRect l="-472" t="-765" r="-419" b="-152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1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54000" y="0"/>
                <a:ext cx="11620500" cy="6781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spcAft>
                    <a:spcPts val="0"/>
                  </a:spcAft>
                </a:pPr>
                <a:r>
                  <a:rPr lang="en-US" altLang="zh-CN" b="1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5) </a:t>
                </a:r>
                <a:r>
                  <a:rPr lang="en-US" altLang="zh-CN" b="1" dirty="0" smtClean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Beer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A food technology and biotech student had a nice idea and founded a start-up company: They found a way to convert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spinach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into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sugar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using enzymes. The biotechnology student mastered the brewing and developed a tasty beer</a:t>
                </a:r>
                <a:r>
                  <a:rPr lang="en-US" altLang="zh-CN" dirty="0" smtClean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.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How much beer could they produce from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2.5 kg of dried spinach 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when the beer contains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5% ethanol 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(C</a:t>
                </a:r>
                <a:r>
                  <a:rPr lang="en-US" altLang="zh-CN" baseline="-25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2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H</a:t>
                </a:r>
                <a:r>
                  <a:rPr lang="en-US" altLang="zh-CN" baseline="-25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6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O</a:t>
                </a:r>
                <a:r>
                  <a:rPr lang="en-US" altLang="zh-CN" dirty="0" smtClean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)?</a:t>
                </a:r>
                <a:r>
                  <a:rPr lang="en-US" altLang="zh-CN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𝐺𝑙𝑢𝑐𝑜𝑠𝑒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𝑆𝑝𝑖𝑛𝑎𝑐h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=0.75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𝐸𝑡h𝑎𝑛𝑜𝑙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𝐺𝑙𝑢𝑐𝑜𝑠𝑒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=0.3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Digestion of spinach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𝑔𝑙𝑢𝑐𝑜𝑠𝑒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=0.75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𝑔𝑙𝑢𝑐𝑜𝑠𝑒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𝑠𝑝𝑖𝑛𝑎𝑐h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∙2500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𝑠𝑝𝑖𝑛𝑎𝑐h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=1875 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𝑔𝑙𝑢𝑐𝑜𝑠𝑒</m:t>
                          </m:r>
                        </m:sub>
                      </m:sSub>
                    </m:oMath>
                  </m:oMathPara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𝑔𝑙𝑢𝑐𝑜𝑠𝑒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1875 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180 </m:t>
                          </m:r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𝑚𝑜𝑙</m:t>
                              </m:r>
                            </m:den>
                          </m:f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∙6∙12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𝑚𝑜𝑙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=750 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𝑔𝑙𝑢𝑐𝑜𝑠𝑒</m:t>
                          </m:r>
                        </m:sub>
                      </m:sSub>
                    </m:oMath>
                  </m:oMathPara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altLang="zh-CN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Conversion of ethanol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𝑔𝑙𝑢𝑐𝑜𝑠𝑒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=0.3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𝑒𝑡h𝑎𝑛𝑜𝑙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𝑔𝑙𝑢𝑐𝑜𝑠𝑒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∙750=225 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𝑒𝑡h𝑎𝑛𝑜𝑙</m:t>
                          </m:r>
                        </m:sub>
                      </m:sSub>
                    </m:oMath>
                  </m:oMathPara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𝑒𝑡h𝑎𝑛𝑜𝑙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225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2∙12 </m:t>
                          </m:r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𝑚𝑜𝑙</m:t>
                              </m:r>
                            </m:den>
                          </m:f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∙46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𝑚𝑜𝑙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=431.25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𝑔</m:t>
                      </m:r>
                    </m:oMath>
                  </m:oMathPara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altLang="zh-CN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Volume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𝐴𝑠𝑠𝑢𝑚𝑝𝑡𝑖𝑜𝑛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𝑒𝑡h𝑎𝑛𝑜𝑙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𝑏𝑒𝑒𝑟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0.431 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0.05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=8.6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𝑙</m:t>
                      </m:r>
                    </m:oMath>
                  </m:oMathPara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0"/>
                <a:ext cx="11620500" cy="6781023"/>
              </a:xfrm>
              <a:prstGeom prst="rect">
                <a:avLst/>
              </a:prstGeom>
              <a:blipFill>
                <a:blip r:embed="rId2"/>
                <a:stretch>
                  <a:fillRect l="-472" t="-450" r="-42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2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04800" y="562835"/>
                <a:ext cx="11506200" cy="368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spcAft>
                    <a:spcPts val="0"/>
                  </a:spcAft>
                </a:pPr>
                <a:r>
                  <a:rPr lang="en-US" altLang="zh-CN" b="1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6) Medium change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How much of the nitrogen source do you have to add to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carbon-limited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growth medium when you want to reach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maximum biomass of 50 g L</a:t>
                </a:r>
                <a:r>
                  <a:rPr lang="en-US" altLang="zh-CN" baseline="30000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-1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cell dry weight 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and the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nitrogen source (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𝑁</m:t>
                    </m:r>
                    <m:sSub>
                      <m:sSub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𝐶𝑙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) should only be 1.1-fold 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in excess?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How much nitrogen source do you have to add if you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𝑆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instead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𝑁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𝐶𝑙</m:t>
                    </m:r>
                  </m:oMath>
                </a14:m>
                <a:r>
                  <a:rPr lang="en-US" altLang="zh-CN" dirty="0" smtClean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?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𝑋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=6.25 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𝑙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⇒6.25∙1.1=6.875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𝑚𝑜𝑙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6.875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=0.491 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𝑚𝑜𝑙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⇒0.491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𝑚𝑜𝑙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∙54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𝑚𝑜𝑙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=26.268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𝑁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𝐶𝑙</m:t>
                      </m:r>
                    </m:oMath>
                  </m:oMathPara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0.491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𝑚𝑜𝑙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∙134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𝑚𝑜𝑙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=32.445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MS Mincho"/>
                                      <a:cs typeface="Arial" panose="020B060402020202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MS Mincho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𝑆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62835"/>
                <a:ext cx="11506200" cy="3684535"/>
              </a:xfrm>
              <a:prstGeom prst="rect">
                <a:avLst/>
              </a:prstGeom>
              <a:blipFill>
                <a:blip r:embed="rId2"/>
                <a:stretch>
                  <a:fillRect l="-424" t="-826" r="-37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4163591"/>
            <a:ext cx="6121400" cy="269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0" y="0"/>
                <a:ext cx="12065000" cy="5521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spcAft>
                    <a:spcPts val="0"/>
                  </a:spcAft>
                </a:pPr>
                <a:r>
                  <a:rPr lang="en-US" altLang="zh-CN" b="1" dirty="0" smtClean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7) Waste water treatment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You have to treat wastewater from a fruit juice producing factory. It contains on average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30 g L</a:t>
                </a:r>
                <a:r>
                  <a:rPr lang="en-US" altLang="zh-CN" baseline="30000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-1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of easily degradable carbon compounds (mainly glucose C</a:t>
                </a:r>
                <a:r>
                  <a:rPr lang="en-US" altLang="zh-CN" baseline="-25000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6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H</a:t>
                </a:r>
                <a:r>
                  <a:rPr lang="en-US" altLang="zh-CN" baseline="-25000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12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O</a:t>
                </a:r>
                <a:r>
                  <a:rPr lang="en-US" altLang="zh-CN" baseline="-25000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6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). 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The concentration of easily accessible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nitrogen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compounds in this waste water is on average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0.5 g L</a:t>
                </a:r>
                <a:r>
                  <a:rPr lang="en-US" altLang="zh-CN" baseline="30000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-1</a:t>
                </a:r>
                <a:r>
                  <a:rPr lang="en-US" altLang="zh-CN" dirty="0" smtClean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.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What are the conclusions you draw from your analysis?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What would happen when you change the treatment plant to anaerobic conditions</a:t>
                </a:r>
                <a:r>
                  <a:rPr lang="en-US" altLang="zh-CN" dirty="0" smtClean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?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Biomass produced from glucose</a:t>
                </a:r>
                <a:endParaRPr lang="en-US" altLang="zh-CN" dirty="0" smtClean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𝐺𝑙𝑢𝑐𝑜𝑠𝑒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=30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𝑙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𝐺𝑙𝑢𝑐𝑜𝑠𝑒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=30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𝑙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∙6∙12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𝑚𝑜𝑙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180</m:t>
                          </m:r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𝑚𝑜𝑙</m:t>
                              </m:r>
                            </m:den>
                          </m:f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=12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𝐺𝑙𝑢𝑐𝑜𝑠𝑒</m:t>
                          </m:r>
                        </m:e>
                      </m:d>
                    </m:oMath>
                  </m:oMathPara>
                </a14:m>
                <a:endParaRPr lang="en-US" altLang="zh-CN" i="1" dirty="0" smtClean="0">
                  <a:latin typeface="Cambria Math" panose="02040503050406030204" pitchFamily="18" charset="0"/>
                  <a:ea typeface="MS Mincho"/>
                  <a:cs typeface="Arial" panose="020B0604020202020204" pitchFamily="34" charset="0"/>
                </a:endParaRPr>
              </a:p>
              <a:p>
                <a:pPr lvl="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𝐶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=1.0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𝑏𝑖𝑜𝑚𝑎𝑠𝑠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𝐶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𝐺𝑙𝑢𝑐𝑜𝑠𝑒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⇒12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𝑔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𝑏𝑖𝑜𝑚𝑎𝑠𝑠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can be produced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Biomass produced from nitrogen source</a:t>
                </a:r>
                <a:endParaRPr lang="zh-CN" altLang="zh-CN" dirty="0" smtClean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=0.5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=8.0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𝑏𝑖𝑜𝑚𝑎𝑠𝑠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⇒4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𝑔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𝑏𝑖𝑜𝑚𝑎𝑠𝑠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can be produced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 smtClean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Add 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at least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=1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𝑔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in order to convert all the </a:t>
                </a:r>
                <a:r>
                  <a:rPr lang="en-US" altLang="zh-CN" dirty="0" smtClean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glucose.</a:t>
                </a:r>
                <a:endParaRPr lang="en-US" altLang="zh-CN" dirty="0" smtClean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 smtClean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Under 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anaerobic </a:t>
                </a:r>
                <a:r>
                  <a:rPr lang="en-US" altLang="zh-CN" dirty="0" smtClean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conditions,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 is much lower.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65000" cy="5521896"/>
              </a:xfrm>
              <a:prstGeom prst="rect">
                <a:avLst/>
              </a:prstGeom>
              <a:blipFill>
                <a:blip r:embed="rId2"/>
                <a:stretch>
                  <a:fillRect l="-404" t="-552" r="-404" b="-33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846091"/>
            <a:ext cx="6121400" cy="269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31800" y="191017"/>
                <a:ext cx="11430000" cy="6360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spcAft>
                    <a:spcPts val="0"/>
                  </a:spcAft>
                </a:pPr>
                <a:r>
                  <a:rPr lang="en-US" altLang="zh-CN" b="1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8) The oxygen demand in a closed bottle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You grow an obligate aerobic bacterial strain with a water soluble but volatile carbon source in closed glass bottles (volume 100 mL) with a mineral medium that allows cell densities of up to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5 g DW L</a:t>
                </a:r>
                <a:r>
                  <a:rPr lang="en-US" altLang="zh-CN" baseline="30000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-1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. The total amount of carbon supplied 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0.5 g L</a:t>
                </a:r>
                <a:r>
                  <a:rPr lang="en-US" altLang="zh-CN" baseline="30000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-1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and the total amount of growth medium in the bottle 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20 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mL</a:t>
                </a:r>
                <a:r>
                  <a:rPr lang="en-US" altLang="zh-CN" dirty="0" err="1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.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The headspace of the bottle is filled with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air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.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Is there sufficient oxygen in the headspace such that all carbon will be utilized? Assume a yield factor for molecular oxygen of 30 g DW (</a:t>
                </a:r>
                <a:r>
                  <a:rPr lang="en-US" altLang="zh-CN" dirty="0" err="1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mol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O</a:t>
                </a:r>
                <a:r>
                  <a:rPr lang="en-US" altLang="zh-CN" baseline="-25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2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)</a:t>
                </a:r>
                <a:r>
                  <a:rPr lang="en-US" altLang="zh-CN" baseline="30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-1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.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In 20 ml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0.5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𝑙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𝑚𝑙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1000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𝑚𝑙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∙1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𝑏𝑖𝑜𝑚𝑎𝑠𝑠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𝐶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/>
                                <a:cs typeface="Arial" panose="020B0604020202020204" pitchFamily="34" charset="0"/>
                              </a:rPr>
                              <m:t>𝐺𝑙𝑢𝑐𝑜𝑠𝑒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=0.01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𝑔𝐷𝑊</m:t>
                    </m:r>
                  </m:oMath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24465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𝑚𝑙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∙80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𝑚𝑙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∙21%∙30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𝑔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Arial" panose="020B0604020202020204" pitchFamily="34" charset="0"/>
                            </a:rPr>
                            <m:t>𝐷𝑊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=0.0206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Arial" panose="020B0604020202020204" pitchFamily="34" charset="0"/>
                        </a:rPr>
                        <m:t>𝑔𝐷𝑊</m:t>
                      </m:r>
                    </m:oMath>
                  </m:oMathPara>
                </a14:m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Oxygen percentage in air: 21%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The molar volume of an ideal gas at 100 </a:t>
                </a:r>
                <a:r>
                  <a:rPr lang="en-US" altLang="zh-CN" dirty="0" err="1"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kPa</a:t>
                </a: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(1 bar) is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0.022710954641485... m3/</a:t>
                </a:r>
                <a:r>
                  <a:rPr lang="en-US" altLang="zh-CN" dirty="0" err="1"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mol</a:t>
                </a: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at 0 °C,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0.024789570296023... m3/</a:t>
                </a:r>
                <a:r>
                  <a:rPr lang="en-US" altLang="zh-CN" dirty="0" err="1"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mol</a:t>
                </a: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at 25 °C.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The molar volume of an ideal gas at 1 atmosphere of pressure is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0.022413969545014... m3/</a:t>
                </a:r>
                <a:r>
                  <a:rPr lang="en-US" altLang="zh-CN" dirty="0" err="1"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mol</a:t>
                </a: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at 0 °C,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0.024465403697038... m3/</a:t>
                </a:r>
                <a:r>
                  <a:rPr lang="en-US" altLang="zh-CN" dirty="0" err="1"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mol</a:t>
                </a: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at 25 °C.</a:t>
                </a:r>
                <a:endParaRPr lang="zh-CN" altLang="zh-CN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91017"/>
                <a:ext cx="11430000" cy="6360972"/>
              </a:xfrm>
              <a:prstGeom prst="rect">
                <a:avLst/>
              </a:prstGeom>
              <a:blipFill>
                <a:blip r:embed="rId2"/>
                <a:stretch>
                  <a:fillRect l="-480" t="-479" r="-427" b="-57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6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1848</Words>
  <Application>Microsoft Office PowerPoint</Application>
  <PresentationFormat>Widescreen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等线 Light</vt:lpstr>
      <vt:lpstr>MS Mincho</vt:lpstr>
      <vt:lpstr>宋体</vt:lpstr>
      <vt:lpstr>Arial</vt:lpstr>
      <vt:lpstr>Cambria</vt:lpstr>
      <vt:lpstr>Cambria Math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郝亚萌</dc:creator>
  <cp:lastModifiedBy>Group Hu</cp:lastModifiedBy>
  <cp:revision>44</cp:revision>
  <dcterms:created xsi:type="dcterms:W3CDTF">2021-03-05T10:25:29Z</dcterms:created>
  <dcterms:modified xsi:type="dcterms:W3CDTF">2023-03-30T08:44:41Z</dcterms:modified>
</cp:coreProperties>
</file>